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5143500" cx="9144000"/>
  <p:notesSz cx="6858000" cy="9144000"/>
  <p:embeddedFontLst>
    <p:embeddedFont>
      <p:font typeface="Old Standard TT"/>
      <p:regular r:id="rId26"/>
      <p:bold r:id="rId27"/>
      <p: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OldStandardTT-regular.fntdata"/><Relationship Id="rId25" Type="http://schemas.openxmlformats.org/officeDocument/2006/relationships/slide" Target="slides/slide20.xml"/><Relationship Id="rId28" Type="http://schemas.openxmlformats.org/officeDocument/2006/relationships/font" Target="fonts/OldStandardTT-italic.fntdata"/><Relationship Id="rId27" Type="http://schemas.openxmlformats.org/officeDocument/2006/relationships/font" Target="fonts/OldStandardTT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Shape 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Shape 1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Shape 12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Shape 13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Shape 14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Shape 15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Shape 16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Shape 1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Shape 1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Shape 1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Shape 1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Shape 6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Shape 1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Shape 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Shape 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Shape 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Shape 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Shape 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Shape 1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Shape 10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0" y="100"/>
            <a:ext cx="9144000" cy="1711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" name="Shape 11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" name="Shape 12"/>
          <p:cNvSpPr txBox="1"/>
          <p:nvPr>
            <p:ph type="ctr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" name="Shape 13"/>
          <p:cNvSpPr txBox="1"/>
          <p:nvPr>
            <p:ph idx="1" type="subTitle"/>
          </p:nvPr>
        </p:nvSpPr>
        <p:spPr>
          <a:xfrm>
            <a:off x="512700" y="3840639"/>
            <a:ext cx="8118600" cy="787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4" name="Shape 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accent1"/>
                </a:solidFill>
              </a:defRPr>
            </a:lvl1pPr>
            <a:lvl2pPr lvl="1" rtl="0">
              <a:buNone/>
              <a:defRPr>
                <a:solidFill>
                  <a:schemeClr val="accent1"/>
                </a:solidFill>
              </a:defRPr>
            </a:lvl2pPr>
            <a:lvl3pPr lvl="2" rtl="0">
              <a:buNone/>
              <a:defRPr>
                <a:solidFill>
                  <a:schemeClr val="accent1"/>
                </a:solidFill>
              </a:defRPr>
            </a:lvl3pPr>
            <a:lvl4pPr lvl="3" rtl="0">
              <a:buNone/>
              <a:defRPr>
                <a:solidFill>
                  <a:schemeClr val="accent1"/>
                </a:solidFill>
              </a:defRPr>
            </a:lvl4pPr>
            <a:lvl5pPr lvl="4" rtl="0">
              <a:buNone/>
              <a:defRPr>
                <a:solidFill>
                  <a:schemeClr val="accent1"/>
                </a:solidFill>
              </a:defRPr>
            </a:lvl5pPr>
            <a:lvl6pPr lvl="5" rtl="0">
              <a:buNone/>
              <a:defRPr>
                <a:solidFill>
                  <a:schemeClr val="accent1"/>
                </a:solidFill>
              </a:defRPr>
            </a:lvl6pPr>
            <a:lvl7pPr lvl="6" rtl="0">
              <a:buNone/>
              <a:defRPr>
                <a:solidFill>
                  <a:schemeClr val="accent1"/>
                </a:solidFill>
              </a:defRPr>
            </a:lvl7pPr>
            <a:lvl8pPr lvl="7" rtl="0">
              <a:buNone/>
              <a:defRPr>
                <a:solidFill>
                  <a:schemeClr val="accent1"/>
                </a:solidFill>
              </a:defRPr>
            </a:lvl8pPr>
            <a:lvl9pPr lvl="8" rtl="0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/>
          <p:nvPr>
            <p:ph hasCustomPrompt="1" type="title"/>
          </p:nvPr>
        </p:nvSpPr>
        <p:spPr>
          <a:xfrm>
            <a:off x="311700" y="1039650"/>
            <a:ext cx="8520600" cy="2106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51" name="Shape 5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Shape 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hape 16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" name="Shape 17"/>
          <p:cNvSpPr txBox="1"/>
          <p:nvPr>
            <p:ph type="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8" name="Shape 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accent1"/>
                </a:solidFill>
              </a:defRPr>
            </a:lvl1pPr>
            <a:lvl2pPr lvl="1" rtl="0">
              <a:buNone/>
              <a:defRPr>
                <a:solidFill>
                  <a:schemeClr val="accent1"/>
                </a:solidFill>
              </a:defRPr>
            </a:lvl2pPr>
            <a:lvl3pPr lvl="2" rtl="0">
              <a:buNone/>
              <a:defRPr>
                <a:solidFill>
                  <a:schemeClr val="accent1"/>
                </a:solidFill>
              </a:defRPr>
            </a:lvl3pPr>
            <a:lvl4pPr lvl="3" rtl="0">
              <a:buNone/>
              <a:defRPr>
                <a:solidFill>
                  <a:schemeClr val="accent1"/>
                </a:solidFill>
              </a:defRPr>
            </a:lvl4pPr>
            <a:lvl5pPr lvl="4" rtl="0">
              <a:buNone/>
              <a:defRPr>
                <a:solidFill>
                  <a:schemeClr val="accent1"/>
                </a:solidFill>
              </a:defRPr>
            </a:lvl5pPr>
            <a:lvl6pPr lvl="5" rtl="0">
              <a:buNone/>
              <a:defRPr>
                <a:solidFill>
                  <a:schemeClr val="accent1"/>
                </a:solidFill>
              </a:defRPr>
            </a:lvl6pPr>
            <a:lvl7pPr lvl="6" rtl="0">
              <a:buNone/>
              <a:defRPr>
                <a:solidFill>
                  <a:schemeClr val="accent1"/>
                </a:solidFill>
              </a:defRPr>
            </a:lvl7pPr>
            <a:lvl8pPr lvl="7" rtl="0">
              <a:buNone/>
              <a:defRPr>
                <a:solidFill>
                  <a:schemeClr val="accent1"/>
                </a:solidFill>
              </a:defRPr>
            </a:lvl8pPr>
            <a:lvl9pPr lvl="8" rtl="0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Shape 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Shape 26"/>
          <p:cNvSpPr txBox="1"/>
          <p:nvPr>
            <p:ph idx="1" type="body"/>
          </p:nvPr>
        </p:nvSpPr>
        <p:spPr>
          <a:xfrm>
            <a:off x="3117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Shape 27"/>
          <p:cNvSpPr txBox="1"/>
          <p:nvPr>
            <p:ph idx="2" type="body"/>
          </p:nvPr>
        </p:nvSpPr>
        <p:spPr>
          <a:xfrm>
            <a:off x="48324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Shape 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Shape 3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Shape 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/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8" name="Shape 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accent1"/>
                </a:solidFill>
              </a:defRPr>
            </a:lvl1pPr>
            <a:lvl2pPr lvl="1" rtl="0">
              <a:buNone/>
              <a:defRPr>
                <a:solidFill>
                  <a:schemeClr val="accent1"/>
                </a:solidFill>
              </a:defRPr>
            </a:lvl2pPr>
            <a:lvl3pPr lvl="2" rtl="0">
              <a:buNone/>
              <a:defRPr>
                <a:solidFill>
                  <a:schemeClr val="accent1"/>
                </a:solidFill>
              </a:defRPr>
            </a:lvl3pPr>
            <a:lvl4pPr lvl="3" rtl="0">
              <a:buNone/>
              <a:defRPr>
                <a:solidFill>
                  <a:schemeClr val="accent1"/>
                </a:solidFill>
              </a:defRPr>
            </a:lvl4pPr>
            <a:lvl5pPr lvl="4" rtl="0">
              <a:buNone/>
              <a:defRPr>
                <a:solidFill>
                  <a:schemeClr val="accent1"/>
                </a:solidFill>
              </a:defRPr>
            </a:lvl5pPr>
            <a:lvl6pPr lvl="5" rtl="0">
              <a:buNone/>
              <a:defRPr>
                <a:solidFill>
                  <a:schemeClr val="accent1"/>
                </a:solidFill>
              </a:defRPr>
            </a:lvl6pPr>
            <a:lvl7pPr lvl="6" rtl="0">
              <a:buNone/>
              <a:defRPr>
                <a:solidFill>
                  <a:schemeClr val="accent1"/>
                </a:solidFill>
              </a:defRPr>
            </a:lvl7pPr>
            <a:lvl8pPr lvl="7" rtl="0">
              <a:buNone/>
              <a:defRPr>
                <a:solidFill>
                  <a:schemeClr val="accent1"/>
                </a:solidFill>
              </a:defRPr>
            </a:lvl8pPr>
            <a:lvl9pPr lvl="8" rtl="0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Shape 41"/>
          <p:cNvCxnSpPr/>
          <p:nvPr/>
        </p:nvCxnSpPr>
        <p:spPr>
          <a:xfrm>
            <a:off x="5029675" y="4495500"/>
            <a:ext cx="6864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Shape 42"/>
          <p:cNvSpPr txBox="1"/>
          <p:nvPr>
            <p:ph type="title"/>
          </p:nvPr>
        </p:nvSpPr>
        <p:spPr>
          <a:xfrm>
            <a:off x="265500" y="1382350"/>
            <a:ext cx="4045200" cy="13332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3" name="Shape 43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4" name="Shape 4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45" name="Shape 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accent1"/>
                </a:solidFill>
              </a:defRPr>
            </a:lvl1pPr>
            <a:lvl2pPr lvl="1" rtl="0">
              <a:buNone/>
              <a:defRPr>
                <a:solidFill>
                  <a:schemeClr val="accent1"/>
                </a:solidFill>
              </a:defRPr>
            </a:lvl2pPr>
            <a:lvl3pPr lvl="2" rtl="0">
              <a:buNone/>
              <a:defRPr>
                <a:solidFill>
                  <a:schemeClr val="accent1"/>
                </a:solidFill>
              </a:defRPr>
            </a:lvl3pPr>
            <a:lvl4pPr lvl="3" rtl="0">
              <a:buNone/>
              <a:defRPr>
                <a:solidFill>
                  <a:schemeClr val="accent1"/>
                </a:solidFill>
              </a:defRPr>
            </a:lvl4pPr>
            <a:lvl5pPr lvl="4" rtl="0">
              <a:buNone/>
              <a:defRPr>
                <a:solidFill>
                  <a:schemeClr val="accent1"/>
                </a:solidFill>
              </a:defRPr>
            </a:lvl5pPr>
            <a:lvl6pPr lvl="5" rtl="0">
              <a:buNone/>
              <a:defRPr>
                <a:solidFill>
                  <a:schemeClr val="accent1"/>
                </a:solidFill>
              </a:defRPr>
            </a:lvl6pPr>
            <a:lvl7pPr lvl="6" rtl="0">
              <a:buNone/>
              <a:defRPr>
                <a:solidFill>
                  <a:schemeClr val="accent1"/>
                </a:solidFill>
              </a:defRPr>
            </a:lvl7pPr>
            <a:lvl8pPr lvl="7" rtl="0">
              <a:buNone/>
              <a:defRPr>
                <a:solidFill>
                  <a:schemeClr val="accent1"/>
                </a:solidFill>
              </a:defRPr>
            </a:lvl8pPr>
            <a:lvl9pPr lvl="8" rtl="0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8" name="Shape 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aperback">
    <p:bg>
      <p:bgPr>
        <a:solidFill>
          <a:schemeClr val="accen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ld Standard TT"/>
              <a:buChar char="●"/>
              <a:defRPr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 rt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 rt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 rt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 rt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 rt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 rt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 rt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 rt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2.jpg"/><Relationship Id="rId4" Type="http://schemas.openxmlformats.org/officeDocument/2006/relationships/image" Target="../media/image18.jpg"/><Relationship Id="rId5" Type="http://schemas.openxmlformats.org/officeDocument/2006/relationships/image" Target="../media/image21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jpg"/><Relationship Id="rId4" Type="http://schemas.openxmlformats.org/officeDocument/2006/relationships/image" Target="../media/image13.jpg"/><Relationship Id="rId5" Type="http://schemas.openxmlformats.org/officeDocument/2006/relationships/image" Target="../media/image9.jpg"/><Relationship Id="rId6" Type="http://schemas.openxmlformats.org/officeDocument/2006/relationships/image" Target="../media/image3.jpg"/><Relationship Id="rId7" Type="http://schemas.openxmlformats.org/officeDocument/2006/relationships/image" Target="../media/image7.jpg"/><Relationship Id="rId8" Type="http://schemas.openxmlformats.org/officeDocument/2006/relationships/image" Target="../media/image12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jpg"/><Relationship Id="rId4" Type="http://schemas.openxmlformats.org/officeDocument/2006/relationships/image" Target="../media/image36.jpg"/><Relationship Id="rId9" Type="http://schemas.openxmlformats.org/officeDocument/2006/relationships/image" Target="../media/image34.jpg"/><Relationship Id="rId5" Type="http://schemas.openxmlformats.org/officeDocument/2006/relationships/image" Target="../media/image26.jpg"/><Relationship Id="rId6" Type="http://schemas.openxmlformats.org/officeDocument/2006/relationships/image" Target="../media/image28.jpg"/><Relationship Id="rId7" Type="http://schemas.openxmlformats.org/officeDocument/2006/relationships/image" Target="../media/image15.jpg"/><Relationship Id="rId8" Type="http://schemas.openxmlformats.org/officeDocument/2006/relationships/image" Target="../media/image19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4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9.jpg"/><Relationship Id="rId4" Type="http://schemas.openxmlformats.org/officeDocument/2006/relationships/image" Target="../media/image17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1.jpg"/><Relationship Id="rId4" Type="http://schemas.openxmlformats.org/officeDocument/2006/relationships/image" Target="../media/image37.jpg"/><Relationship Id="rId5" Type="http://schemas.openxmlformats.org/officeDocument/2006/relationships/image" Target="../media/image30.jpg"/><Relationship Id="rId6" Type="http://schemas.openxmlformats.org/officeDocument/2006/relationships/image" Target="../media/image33.jpg"/><Relationship Id="rId7" Type="http://schemas.openxmlformats.org/officeDocument/2006/relationships/image" Target="../media/image43.jpg"/><Relationship Id="rId8" Type="http://schemas.openxmlformats.org/officeDocument/2006/relationships/image" Target="../media/image42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6.png"/><Relationship Id="rId4" Type="http://schemas.openxmlformats.org/officeDocument/2006/relationships/image" Target="../media/image45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://drive.google.com/file/d/1G1kFXK_wREX5yWOYoN6fHP5-V4pkx0Ad/view" TargetMode="External"/><Relationship Id="rId4" Type="http://schemas.openxmlformats.org/officeDocument/2006/relationships/image" Target="../media/image32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5.png"/><Relationship Id="rId4" Type="http://schemas.openxmlformats.org/officeDocument/2006/relationships/image" Target="../media/image29.png"/><Relationship Id="rId5" Type="http://schemas.openxmlformats.org/officeDocument/2006/relationships/image" Target="../media/image27.png"/><Relationship Id="rId6" Type="http://schemas.openxmlformats.org/officeDocument/2006/relationships/image" Target="../media/image25.png"/><Relationship Id="rId7" Type="http://schemas.openxmlformats.org/officeDocument/2006/relationships/image" Target="../media/image38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1.png"/><Relationship Id="rId4" Type="http://schemas.openxmlformats.org/officeDocument/2006/relationships/image" Target="../media/image44.jpg"/><Relationship Id="rId5" Type="http://schemas.openxmlformats.org/officeDocument/2006/relationships/image" Target="../media/image40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3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Relationship Id="rId4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hyperlink" Target="http://drive.google.com/file/d/1B5HVGSLh5elwqPgV4OSwX8VHz8pkl29u/view" TargetMode="External"/><Relationship Id="rId4" Type="http://schemas.openxmlformats.org/officeDocument/2006/relationships/image" Target="../media/image8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jpg"/><Relationship Id="rId4" Type="http://schemas.openxmlformats.org/officeDocument/2006/relationships/image" Target="../media/image1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0.jpg"/><Relationship Id="rId4" Type="http://schemas.openxmlformats.org/officeDocument/2006/relationships/image" Target="../media/image5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/>
          <p:nvPr>
            <p:ph type="ctrTitle"/>
          </p:nvPr>
        </p:nvSpPr>
        <p:spPr>
          <a:xfrm>
            <a:off x="538500" y="2188350"/>
            <a:ext cx="86055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/>
              <a:t>Development of an Autonomous</a:t>
            </a:r>
            <a:endParaRPr sz="30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/>
              <a:t>Robotic Pick and Place Laboratory</a:t>
            </a:r>
            <a:endParaRPr sz="30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/>
              <a:t>Setup for Intelligent Industrial</a:t>
            </a:r>
            <a:endParaRPr sz="30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Automation</a:t>
            </a:r>
            <a:endParaRPr sz="3000"/>
          </a:p>
        </p:txBody>
      </p:sp>
      <p:sp>
        <p:nvSpPr>
          <p:cNvPr id="60" name="Shape 60"/>
          <p:cNvSpPr txBox="1"/>
          <p:nvPr>
            <p:ph idx="1" type="subTitle"/>
          </p:nvPr>
        </p:nvSpPr>
        <p:spPr>
          <a:xfrm>
            <a:off x="331100" y="4299289"/>
            <a:ext cx="8118600" cy="7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 </a:t>
            </a:r>
            <a:r>
              <a:rPr lang="en"/>
              <a:t>Bota Duisenbay, Talgat Tursynbekov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Shape 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8150" y="1977843"/>
            <a:ext cx="5327703" cy="32924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Shape 1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-126775"/>
            <a:ext cx="2663850" cy="266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Shape 1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08150" y="-126775"/>
            <a:ext cx="2663849" cy="2663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Shape 1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6838" y="2571750"/>
            <a:ext cx="2576776" cy="257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Shape 1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60388" y="13"/>
            <a:ext cx="2576775" cy="25717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Shape 1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6838" y="0"/>
            <a:ext cx="2576775" cy="25717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Shape 1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83613" y="13"/>
            <a:ext cx="2576775" cy="25717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Shape 1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283612" y="2571751"/>
            <a:ext cx="2576775" cy="2571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Shape 13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860388" y="2571752"/>
            <a:ext cx="2576775" cy="2571756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Shape 131"/>
          <p:cNvSpPr txBox="1"/>
          <p:nvPr/>
        </p:nvSpPr>
        <p:spPr>
          <a:xfrm>
            <a:off x="811475" y="162275"/>
            <a:ext cx="224700" cy="5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1</a:t>
            </a:r>
            <a:endParaRPr sz="3000"/>
          </a:p>
        </p:txBody>
      </p:sp>
      <p:sp>
        <p:nvSpPr>
          <p:cNvPr id="132" name="Shape 132"/>
          <p:cNvSpPr txBox="1"/>
          <p:nvPr/>
        </p:nvSpPr>
        <p:spPr>
          <a:xfrm>
            <a:off x="811475" y="2659100"/>
            <a:ext cx="1267200" cy="24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</a:rPr>
              <a:t>2</a:t>
            </a:r>
            <a:endParaRPr sz="3000">
              <a:solidFill>
                <a:schemeClr val="dk1"/>
              </a:solidFill>
            </a:endParaRPr>
          </a:p>
        </p:txBody>
      </p:sp>
      <p:sp>
        <p:nvSpPr>
          <p:cNvPr id="133" name="Shape 133"/>
          <p:cNvSpPr txBox="1"/>
          <p:nvPr/>
        </p:nvSpPr>
        <p:spPr>
          <a:xfrm>
            <a:off x="5298475" y="162275"/>
            <a:ext cx="282000" cy="47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</a:rPr>
              <a:t>3</a:t>
            </a:r>
            <a:endParaRPr sz="3000">
              <a:solidFill>
                <a:schemeClr val="dk1"/>
              </a:solidFill>
            </a:endParaRPr>
          </a:p>
        </p:txBody>
      </p:sp>
      <p:sp>
        <p:nvSpPr>
          <p:cNvPr id="134" name="Shape 134"/>
          <p:cNvSpPr txBox="1"/>
          <p:nvPr/>
        </p:nvSpPr>
        <p:spPr>
          <a:xfrm>
            <a:off x="5373375" y="2496825"/>
            <a:ext cx="728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</a:rPr>
              <a:t>4</a:t>
            </a:r>
            <a:endParaRPr sz="3000">
              <a:solidFill>
                <a:schemeClr val="dk1"/>
              </a:solidFill>
            </a:endParaRPr>
          </a:p>
        </p:txBody>
      </p:sp>
      <p:sp>
        <p:nvSpPr>
          <p:cNvPr id="135" name="Shape 135"/>
          <p:cNvSpPr txBox="1"/>
          <p:nvPr/>
        </p:nvSpPr>
        <p:spPr>
          <a:xfrm>
            <a:off x="7808325" y="188975"/>
            <a:ext cx="728700" cy="47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</a:rPr>
              <a:t>5</a:t>
            </a:r>
            <a:endParaRPr sz="3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Shape 1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07200" y="740148"/>
            <a:ext cx="3351597" cy="335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Shape 1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2571753" cy="25717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Shape 1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2571750"/>
            <a:ext cx="2571747" cy="25717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Shape 1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71750" y="-487"/>
            <a:ext cx="2571752" cy="2572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Shape 14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571750" y="2571751"/>
            <a:ext cx="2571752" cy="25717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Shape 14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143501" y="-475"/>
            <a:ext cx="2571750" cy="257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Shape 14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143500" y="2571275"/>
            <a:ext cx="2571750" cy="25710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Shape 1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00179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 txBox="1"/>
          <p:nvPr>
            <p:ph type="title"/>
          </p:nvPr>
        </p:nvSpPr>
        <p:spPr>
          <a:xfrm>
            <a:off x="240550" y="477575"/>
            <a:ext cx="4672200" cy="104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Control of anthropomorphic</a:t>
            </a:r>
            <a:endParaRPr sz="30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/>
              <a:t>robotic hand</a:t>
            </a:r>
            <a:endParaRPr sz="3000"/>
          </a:p>
        </p:txBody>
      </p:sp>
      <p:pic>
        <p:nvPicPr>
          <p:cNvPr id="157" name="Shape 1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2200" y="0"/>
            <a:ext cx="4051797" cy="2655125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Shape 158"/>
          <p:cNvSpPr txBox="1"/>
          <p:nvPr>
            <p:ph idx="4294967295" type="body"/>
          </p:nvPr>
        </p:nvSpPr>
        <p:spPr>
          <a:xfrm>
            <a:off x="0" y="1285600"/>
            <a:ext cx="5092200" cy="35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-368300" lvl="0" marL="4572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200"/>
              <a:buChar char="●"/>
            </a:pPr>
            <a:r>
              <a:rPr lang="en" sz="2200">
                <a:solidFill>
                  <a:srgbClr val="FFFFFF"/>
                </a:solidFill>
              </a:rPr>
              <a:t>Simple j</a:t>
            </a:r>
            <a:r>
              <a:rPr lang="en" sz="2200">
                <a:solidFill>
                  <a:srgbClr val="FFFFFF"/>
                </a:solidFill>
              </a:rPr>
              <a:t>oint control using buttons </a:t>
            </a:r>
            <a:endParaRPr sz="2200">
              <a:solidFill>
                <a:srgbClr val="FFFFFF"/>
              </a:solidFill>
            </a:endParaRPr>
          </a:p>
          <a:p>
            <a:pPr indent="-3683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Char char="●"/>
            </a:pPr>
            <a:r>
              <a:rPr lang="en" sz="2200">
                <a:solidFill>
                  <a:srgbClr val="FFFFFF"/>
                </a:solidFill>
              </a:rPr>
              <a:t>Joint positio</a:t>
            </a:r>
            <a:r>
              <a:rPr lang="en" sz="2200">
                <a:solidFill>
                  <a:srgbClr val="FFFFFF"/>
                </a:solidFill>
              </a:rPr>
              <a:t>n control by generating trajectories </a:t>
            </a:r>
            <a:endParaRPr sz="2200">
              <a:solidFill>
                <a:srgbClr val="FFFFFF"/>
              </a:solidFill>
            </a:endParaRPr>
          </a:p>
          <a:p>
            <a:pPr indent="-3683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Char char="●"/>
            </a:pPr>
            <a:r>
              <a:rPr lang="en" sz="2200">
                <a:solidFill>
                  <a:srgbClr val="FFFFFF"/>
                </a:solidFill>
              </a:rPr>
              <a:t>Predefined grasping</a:t>
            </a:r>
            <a:endParaRPr sz="2200">
              <a:solidFill>
                <a:srgbClr val="FFFFFF"/>
              </a:solidFill>
            </a:endParaRPr>
          </a:p>
          <a:p>
            <a:pPr indent="-3683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Char char="●"/>
            </a:pPr>
            <a:r>
              <a:rPr lang="en" sz="2200">
                <a:solidFill>
                  <a:srgbClr val="FFFFFF"/>
                </a:solidFill>
              </a:rPr>
              <a:t>Teleoperation using glove with flex sensor</a:t>
            </a:r>
            <a:endParaRPr sz="2200">
              <a:solidFill>
                <a:srgbClr val="FFFFFF"/>
              </a:solidFill>
            </a:endParaRPr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400"/>
          </a:p>
        </p:txBody>
      </p:sp>
      <p:pic>
        <p:nvPicPr>
          <p:cNvPr id="159" name="Shape 1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5915600" y="1818900"/>
            <a:ext cx="2405000" cy="407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Shape 1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375" y="-237"/>
            <a:ext cx="2571747" cy="25717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Shape 1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4374" y="2571513"/>
            <a:ext cx="2571747" cy="25717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Shape 1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86125" y="-237"/>
            <a:ext cx="2571753" cy="25717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Shape 16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86124" y="2571050"/>
            <a:ext cx="2571747" cy="25726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Shape 16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857876" y="-237"/>
            <a:ext cx="2571753" cy="25717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Shape 16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857876" y="2571063"/>
            <a:ext cx="2571747" cy="25707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Shape 174"/>
          <p:cNvPicPr preferRelativeResize="0"/>
          <p:nvPr/>
        </p:nvPicPr>
        <p:blipFill>
          <a:blip r:embed="rId3">
            <a:alphaModFix amt="85000"/>
          </a:blip>
          <a:stretch>
            <a:fillRect/>
          </a:stretch>
        </p:blipFill>
        <p:spPr>
          <a:xfrm>
            <a:off x="4143675" y="900"/>
            <a:ext cx="5000327" cy="500029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75" name="Shape 1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569625" y="0"/>
            <a:ext cx="5141615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Shape 180" title="IMG_6631.MO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-807312"/>
            <a:ext cx="9144000" cy="68580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 txBox="1"/>
          <p:nvPr>
            <p:ph type="ctr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 and Future Work</a:t>
            </a:r>
            <a:endParaRPr/>
          </a:p>
        </p:txBody>
      </p:sp>
      <p:sp>
        <p:nvSpPr>
          <p:cNvPr id="186" name="Shape 186"/>
          <p:cNvSpPr txBox="1"/>
          <p:nvPr>
            <p:ph idx="1" type="subTitle"/>
          </p:nvPr>
        </p:nvSpPr>
        <p:spPr>
          <a:xfrm>
            <a:off x="512700" y="3840639"/>
            <a:ext cx="8118600" cy="7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Shape 1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7275" y="152412"/>
            <a:ext cx="2142662" cy="1457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Shape 1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90825" y="3433725"/>
            <a:ext cx="3362325" cy="1362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Shape 19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89500" y="52388"/>
            <a:ext cx="2762250" cy="165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Shape 19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95650" y="1888238"/>
            <a:ext cx="3052275" cy="126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Shape 19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72000" y="1843075"/>
            <a:ext cx="3143250" cy="1457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/>
          <p:nvPr>
            <p:ph type="title"/>
          </p:nvPr>
        </p:nvSpPr>
        <p:spPr>
          <a:xfrm>
            <a:off x="265500" y="-65825"/>
            <a:ext cx="4045200" cy="133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</a:t>
            </a:r>
            <a:endParaRPr/>
          </a:p>
        </p:txBody>
      </p:sp>
      <p:sp>
        <p:nvSpPr>
          <p:cNvPr id="66" name="Shape 66"/>
          <p:cNvSpPr txBox="1"/>
          <p:nvPr>
            <p:ph idx="2" type="body"/>
          </p:nvPr>
        </p:nvSpPr>
        <p:spPr>
          <a:xfrm>
            <a:off x="4572000" y="1811100"/>
            <a:ext cx="4743900" cy="123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lt1"/>
                </a:solidFill>
              </a:rPr>
              <a:t>• </a:t>
            </a:r>
            <a:endParaRPr sz="2000">
              <a:solidFill>
                <a:srgbClr val="FFFFFF"/>
              </a:solidFill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rgbClr val="FFFFFF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67" name="Shape 67"/>
          <p:cNvSpPr txBox="1"/>
          <p:nvPr>
            <p:ph idx="1" type="subTitle"/>
          </p:nvPr>
        </p:nvSpPr>
        <p:spPr>
          <a:xfrm>
            <a:off x="90600" y="1167625"/>
            <a:ext cx="4395000" cy="266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en" sz="2000"/>
              <a:t>Object detection</a:t>
            </a:r>
            <a:endParaRPr sz="2000">
              <a:solidFill>
                <a:srgbClr val="000000"/>
              </a:solidFill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en" sz="2000">
                <a:solidFill>
                  <a:srgbClr val="000000"/>
                </a:solidFill>
              </a:rPr>
              <a:t>Control of UR-10  </a:t>
            </a:r>
            <a:endParaRPr sz="2000">
              <a:solidFill>
                <a:srgbClr val="000000"/>
              </a:solidFill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en" sz="2000">
                <a:solidFill>
                  <a:srgbClr val="000000"/>
                </a:solidFill>
              </a:rPr>
              <a:t>Mechanical design of anthropomorphic robotic hand</a:t>
            </a:r>
            <a:endParaRPr sz="2000">
              <a:solidFill>
                <a:srgbClr val="000000"/>
              </a:solidFill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en" sz="2000">
                <a:solidFill>
                  <a:srgbClr val="000000"/>
                </a:solidFill>
              </a:rPr>
              <a:t>Tele-operative control of anthropomorphic robotic hand </a:t>
            </a:r>
            <a:endParaRPr sz="20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1" name="Shape 2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4900" y="0"/>
            <a:ext cx="6599100" cy="43754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Shape 2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2544900" cy="254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Shape 20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" y="2544903"/>
            <a:ext cx="2544900" cy="254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/>
          <p:nvPr>
            <p:ph type="title"/>
          </p:nvPr>
        </p:nvSpPr>
        <p:spPr>
          <a:xfrm>
            <a:off x="359150" y="391075"/>
            <a:ext cx="4601700" cy="375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O</a:t>
            </a:r>
            <a:r>
              <a:rPr lang="en" sz="4800"/>
              <a:t>bject detection </a:t>
            </a:r>
            <a:endParaRPr sz="4800"/>
          </a:p>
          <a:p>
            <a:pPr indent="0" lvl="0" marL="137160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and </a:t>
            </a:r>
            <a:endParaRPr sz="48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UR-10 control</a:t>
            </a:r>
            <a:endParaRPr sz="4800"/>
          </a:p>
        </p:txBody>
      </p:sp>
      <p:pic>
        <p:nvPicPr>
          <p:cNvPr id="73" name="Shape 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0851" y="0"/>
            <a:ext cx="4183152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/>
          <p:nvPr>
            <p:ph idx="4294967295" type="body"/>
          </p:nvPr>
        </p:nvSpPr>
        <p:spPr>
          <a:xfrm>
            <a:off x="274700" y="1582450"/>
            <a:ext cx="3999900" cy="114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Down-sampling</a:t>
            </a:r>
            <a:endParaRPr sz="2400"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/>
              <a:t>Planar model segmentation</a:t>
            </a:r>
            <a:endParaRPr sz="2400"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/>
              <a:t>Outlier removal</a:t>
            </a:r>
            <a:endParaRPr sz="2400"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/>
              <a:t>Cluster extraction</a:t>
            </a:r>
            <a:endParaRPr sz="2400"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400"/>
              <a:t>Centroid and boundaries</a:t>
            </a:r>
            <a:endParaRPr sz="2400"/>
          </a:p>
        </p:txBody>
      </p:sp>
      <p:sp>
        <p:nvSpPr>
          <p:cNvPr id="79" name="Shape 79"/>
          <p:cNvSpPr txBox="1"/>
          <p:nvPr>
            <p:ph type="title"/>
          </p:nvPr>
        </p:nvSpPr>
        <p:spPr>
          <a:xfrm>
            <a:off x="252050" y="65750"/>
            <a:ext cx="4045200" cy="133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 detection</a:t>
            </a:r>
            <a:endParaRPr/>
          </a:p>
        </p:txBody>
      </p:sp>
      <p:pic>
        <p:nvPicPr>
          <p:cNvPr id="80" name="Shape 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02050" y="1398950"/>
            <a:ext cx="4541950" cy="227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/>
          <p:nvPr>
            <p:ph type="title"/>
          </p:nvPr>
        </p:nvSpPr>
        <p:spPr>
          <a:xfrm>
            <a:off x="265500" y="-156850"/>
            <a:ext cx="4045200" cy="133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UR Control</a:t>
            </a:r>
            <a:endParaRPr/>
          </a:p>
        </p:txBody>
      </p:sp>
      <p:sp>
        <p:nvSpPr>
          <p:cNvPr id="86" name="Shape 86"/>
          <p:cNvSpPr txBox="1"/>
          <p:nvPr>
            <p:ph idx="1" type="subTitle"/>
          </p:nvPr>
        </p:nvSpPr>
        <p:spPr>
          <a:xfrm>
            <a:off x="0" y="1281100"/>
            <a:ext cx="45723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Mapping from camera reference frame to the robot frame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Inverse Kinematics calculation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Trajectory by robot controller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Motion</a:t>
            </a:r>
            <a:endParaRPr/>
          </a:p>
          <a:p>
            <a:pPr indent="0" lvl="0" mar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87" name="Shape 87"/>
          <p:cNvPicPr preferRelativeResize="0"/>
          <p:nvPr/>
        </p:nvPicPr>
        <p:blipFill rotWithShape="1">
          <a:blip r:embed="rId3">
            <a:alphaModFix/>
          </a:blip>
          <a:srcRect b="23319" l="5811" r="0" t="37401"/>
          <a:stretch/>
        </p:blipFill>
        <p:spPr>
          <a:xfrm>
            <a:off x="4571850" y="724200"/>
            <a:ext cx="4572300" cy="133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Shape 88"/>
          <p:cNvPicPr preferRelativeResize="0"/>
          <p:nvPr/>
        </p:nvPicPr>
        <p:blipFill rotWithShape="1">
          <a:blip r:embed="rId4">
            <a:alphaModFix/>
          </a:blip>
          <a:srcRect b="-19525" l="4021" r="0" t="42955"/>
          <a:stretch/>
        </p:blipFill>
        <p:spPr>
          <a:xfrm>
            <a:off x="4571850" y="2937300"/>
            <a:ext cx="4572299" cy="175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Shape 93" title="QPHN9387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30500" y="-880125"/>
            <a:ext cx="9204976" cy="690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/>
          <p:nvPr>
            <p:ph type="title"/>
          </p:nvPr>
        </p:nvSpPr>
        <p:spPr>
          <a:xfrm>
            <a:off x="179575" y="2164950"/>
            <a:ext cx="5028000" cy="187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 and 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control of hand</a:t>
            </a:r>
            <a:endParaRPr/>
          </a:p>
        </p:txBody>
      </p:sp>
      <p:pic>
        <p:nvPicPr>
          <p:cNvPr id="99" name="Shape 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74375" y="0"/>
            <a:ext cx="376962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Shape 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3475" y="1657825"/>
            <a:ext cx="3492475" cy="3485676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Shape 105"/>
          <p:cNvSpPr txBox="1"/>
          <p:nvPr>
            <p:ph type="title"/>
          </p:nvPr>
        </p:nvSpPr>
        <p:spPr>
          <a:xfrm>
            <a:off x="-183325" y="-481775"/>
            <a:ext cx="4849800" cy="264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600"/>
              <a:t>Mechanical Design of Robotic Hand</a:t>
            </a:r>
            <a:endParaRPr sz="4600"/>
          </a:p>
        </p:txBody>
      </p:sp>
      <p:pic>
        <p:nvPicPr>
          <p:cNvPr id="106" name="Shape 1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20375" y="1657830"/>
            <a:ext cx="3492475" cy="34856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Shape 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52700"/>
            <a:ext cx="4090799" cy="4090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Shape 1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90800" y="1050922"/>
            <a:ext cx="4090799" cy="4094366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Shape 113"/>
          <p:cNvSpPr txBox="1"/>
          <p:nvPr/>
        </p:nvSpPr>
        <p:spPr>
          <a:xfrm>
            <a:off x="130375" y="0"/>
            <a:ext cx="4830900" cy="63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>
                <a:latin typeface="Old Standard TT"/>
                <a:ea typeface="Old Standard TT"/>
                <a:cs typeface="Old Standard TT"/>
                <a:sym typeface="Old Standard TT"/>
              </a:rPr>
              <a:t>Initial Design</a:t>
            </a:r>
            <a:endParaRPr sz="54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aperback">
  <a:themeElements>
    <a:clrScheme name="Paperback">
      <a:dk1>
        <a:srgbClr val="000000"/>
      </a:dk1>
      <a:lt1>
        <a:srgbClr val="FFFFFF"/>
      </a:lt1>
      <a:dk2>
        <a:srgbClr val="00695C"/>
      </a:dk2>
      <a:lt2>
        <a:srgbClr val="26A69A"/>
      </a:lt2>
      <a:accent1>
        <a:srgbClr val="FFFBF0"/>
      </a:accent1>
      <a:accent2>
        <a:srgbClr val="B7B7B7"/>
      </a:accent2>
      <a:accent3>
        <a:srgbClr val="FB8C00"/>
      </a:accent3>
      <a:accent4>
        <a:srgbClr val="80CBC4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